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3" r:id="rId2"/>
    <p:sldId id="314" r:id="rId3"/>
    <p:sldId id="315" r:id="rId4"/>
    <p:sldId id="316" r:id="rId5"/>
    <p:sldId id="321" r:id="rId6"/>
    <p:sldId id="320" r:id="rId7"/>
    <p:sldId id="319" r:id="rId8"/>
    <p:sldId id="318" r:id="rId9"/>
    <p:sldId id="317" r:id="rId10"/>
    <p:sldId id="323" r:id="rId11"/>
  </p:sldIdLst>
  <p:sldSz cx="9144000" cy="6858000" type="screen4x3"/>
  <p:notesSz cx="9928225" cy="6797675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黑体" panose="02010609060101010101" pitchFamily="49" charset="-122"/>
      <p:regular r:id="rId18"/>
    </p:embeddedFont>
    <p:embeddedFont>
      <p:font typeface="楷体_GB2312" panose="02010600030101010101" charset="-122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880" userDrawn="1">
          <p15:clr>
            <a:srgbClr val="A4A3A4"/>
          </p15:clr>
        </p15:guide>
        <p15:guide id="16" pos="386">
          <p15:clr>
            <a:srgbClr val="A4A3A4"/>
          </p15:clr>
        </p15:guide>
        <p15:guide id="17" pos="5375">
          <p15:clr>
            <a:srgbClr val="A4A3A4"/>
          </p15:clr>
        </p15:guide>
        <p15:guide id="18" orient="horz" pos="1620" userDrawn="1">
          <p15:clr>
            <a:srgbClr val="A4A3A4"/>
          </p15:clr>
        </p15:guide>
        <p15:guide id="19" orient="horz" pos="22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PTer_Tang" initials="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B38"/>
    <a:srgbClr val="151F29"/>
    <a:srgbClr val="FC611F"/>
    <a:srgbClr val="FFC543"/>
    <a:srgbClr val="F34D03"/>
    <a:srgbClr val="343A42"/>
    <a:srgbClr val="FEAF00"/>
    <a:srgbClr val="FFCC5B"/>
    <a:srgbClr val="EAA200"/>
    <a:srgbClr val="D6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-108"/>
      </p:cViewPr>
      <p:guideLst>
        <p:guide orient="horz" pos="2160"/>
        <p:guide orient="horz" pos="2959"/>
        <p:guide pos="2880"/>
        <p:guide pos="386"/>
        <p:guide pos="53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3700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3B35E-2B52-46A9-B487-11FFF08415F9}" type="datetimeFigureOut">
              <a:rPr lang="zh-CN" altLang="en-US" smtClean="0"/>
              <a:t>2018-5-16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3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3700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6BF4F-2F03-42A8-A044-974FC80D2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088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CCFDA-07A8-45FD-A46A-DFD73DA7AABA}" type="datetimeFigureOut">
              <a:rPr lang="zh-CN" altLang="en-US" smtClean="0"/>
              <a:t>2018-5-16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3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3700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DB06F-26D1-4B27-BADA-80ECDEEE8B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691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8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78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237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09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44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9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43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16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88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02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6112816" y="6150114"/>
            <a:ext cx="2908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r>
              <a:rPr lang="zh-CN" altLang="en-US" sz="3200" b="1" dirty="0" smtClean="0">
                <a:solidFill>
                  <a:srgbClr val="1C2B38"/>
                </a:solidFill>
              </a:rPr>
              <a:t>人事处</a:t>
            </a:r>
            <a:r>
              <a:rPr lang="en-US" altLang="zh-CN" sz="3200" b="1" dirty="0" smtClean="0">
                <a:solidFill>
                  <a:srgbClr val="1C2B38"/>
                </a:solidFill>
              </a:rPr>
              <a:t>——</a:t>
            </a:r>
            <a:endParaRPr lang="zh-CN" altLang="en-US" sz="3200" b="1" dirty="0">
              <a:solidFill>
                <a:srgbClr val="1C2B38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283464" y="382016"/>
            <a:ext cx="155448" cy="609600"/>
          </a:xfrm>
          <a:prstGeom prst="rect">
            <a:avLst/>
          </a:prstGeom>
          <a:solidFill>
            <a:srgbClr val="1C2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02920" y="382016"/>
            <a:ext cx="0" cy="609600"/>
          </a:xfrm>
          <a:prstGeom prst="line">
            <a:avLst/>
          </a:prstGeom>
          <a:ln w="38100">
            <a:solidFill>
              <a:srgbClr val="1C2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5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86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431" y="1943042"/>
            <a:ext cx="8771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2018</a:t>
            </a: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年聘期</a:t>
            </a: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满考核汇报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3009" y="3922346"/>
            <a:ext cx="3438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汇报人：</a:t>
            </a:r>
            <a:endParaRPr lang="zh-CN" alt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30078" y="4544058"/>
            <a:ext cx="359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latin typeface="+mn-ea"/>
              </a:rPr>
              <a:t>2017</a:t>
            </a:r>
            <a:r>
              <a:rPr lang="zh-CN" altLang="en-US" sz="3600" b="1" dirty="0" smtClean="0">
                <a:latin typeface="+mn-ea"/>
              </a:rPr>
              <a:t>年</a:t>
            </a:r>
            <a:r>
              <a:rPr lang="en-US" altLang="zh-CN" sz="3600" b="1" dirty="0" smtClean="0">
                <a:latin typeface="+mn-ea"/>
              </a:rPr>
              <a:t>6</a:t>
            </a:r>
            <a:r>
              <a:rPr lang="zh-CN" altLang="en-US" sz="3600" b="1" dirty="0" smtClean="0">
                <a:latin typeface="+mn-ea"/>
              </a:rPr>
              <a:t>月</a:t>
            </a:r>
            <a:r>
              <a:rPr lang="en-US" altLang="zh-CN" sz="3600" b="1" dirty="0" smtClean="0">
                <a:latin typeface="+mn-ea"/>
              </a:rPr>
              <a:t>X</a:t>
            </a:r>
            <a:r>
              <a:rPr lang="zh-CN" altLang="en-US" sz="3600" b="1" dirty="0" smtClean="0">
                <a:latin typeface="+mn-ea"/>
              </a:rPr>
              <a:t>日</a:t>
            </a:r>
            <a:endParaRPr lang="zh-CN" altLang="en-US" sz="3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4603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1486" y="1127084"/>
            <a:ext cx="7870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填表说明：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述职</a:t>
            </a: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PPT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中所述内容应均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为合同期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内的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工作协议书内容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此</a:t>
            </a: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PPT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模板框架不可增删；</a:t>
            </a:r>
            <a:endParaRPr lang="en-US" altLang="zh-CN" sz="20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述职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时间控制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000" b="1" dirty="0" smtClean="0">
                <a:latin typeface="楷体_GB2312" pitchFamily="49" charset="-122"/>
                <a:ea typeface="楷体_GB2312" pitchFamily="49" charset="-122"/>
              </a:rPr>
              <a:t>分钟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以内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请答辩老师于</a:t>
            </a: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31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日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下班前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将</a:t>
            </a: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PPT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提交人事科邮箱</a:t>
            </a: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rsk@sues.edu.cn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，若未收到，我们会联系答辩老师。</a:t>
            </a:r>
            <a:endParaRPr lang="en-US" altLang="zh-CN" sz="2000" dirty="0" smtClean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5.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答辩抽签与答辩时间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地点另行通知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，敬请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谅解。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咨询电话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zh-CN" sz="2000" dirty="0" smtClean="0">
                <a:latin typeface="楷体_GB2312" pitchFamily="49" charset="-122"/>
                <a:ea typeface="楷体_GB2312" pitchFamily="49" charset="-122"/>
              </a:rPr>
              <a:t>67791469</a:t>
            </a:r>
            <a:r>
              <a:rPr lang="zh-CN" altLang="en-US" sz="2000" dirty="0" smtClean="0">
                <a:latin typeface="楷体_GB2312" pitchFamily="49" charset="-122"/>
                <a:ea typeface="楷体_GB2312" pitchFamily="49" charset="-122"/>
              </a:rPr>
              <a:t>，人事处刘倩</a:t>
            </a:r>
            <a:endParaRPr lang="en-US" altLang="zh-CN" sz="2000" dirty="0"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1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98268" y="995779"/>
            <a:ext cx="7391400" cy="655468"/>
          </a:xfrm>
          <a:prstGeom prst="rect">
            <a:avLst/>
          </a:prstGeom>
          <a:noFill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个人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概况</a:t>
            </a:r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24518"/>
              </p:ext>
            </p:extLst>
          </p:nvPr>
        </p:nvGraphicFramePr>
        <p:xfrm>
          <a:off x="858915" y="1686759"/>
          <a:ext cx="7315200" cy="441013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00213"/>
                <a:gridCol w="936625"/>
                <a:gridCol w="868362"/>
                <a:gridCol w="1524000"/>
                <a:gridCol w="2286000"/>
              </a:tblGrid>
              <a:tr h="6095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姓    名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进校年月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5872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学历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毕业年月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5180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学位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获得年月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761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毕业学校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所学专业</a:t>
                      </a:r>
                      <a:endParaRPr kumimoji="0" lang="zh-CN" alt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6714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专技职务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聘任年月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6507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研究方向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</a:tr>
              <a:tr h="6111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进校前工作单位</a:t>
                      </a:r>
                      <a:endParaRPr kumimoji="0" lang="zh-CN" alt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13" marB="45713" anchor="ctr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93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3" y="982497"/>
            <a:ext cx="3150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一、教学任务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620303"/>
              </p:ext>
            </p:extLst>
          </p:nvPr>
        </p:nvGraphicFramePr>
        <p:xfrm>
          <a:off x="878889" y="1690607"/>
          <a:ext cx="7607886" cy="43646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33"/>
                <a:gridCol w="466725"/>
                <a:gridCol w="2995103"/>
                <a:gridCol w="3209925"/>
              </a:tblGrid>
              <a:tr h="727435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任务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完成情况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岗位要求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工作协议书要求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78889" y="6221611"/>
            <a:ext cx="71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注：表格宽窄可调整，本页写不完可增页。提交上来请删掉此行文字。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57711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3" y="982497"/>
            <a:ext cx="3150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、科研任务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89" y="6221611"/>
            <a:ext cx="71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注：</a:t>
            </a:r>
            <a:r>
              <a:rPr lang="zh-CN" altLang="en-US" b="1" dirty="0"/>
              <a:t>表格宽窄可调整，</a:t>
            </a:r>
            <a:r>
              <a:rPr lang="zh-CN" altLang="en-US" b="1" dirty="0" smtClean="0"/>
              <a:t>本页写不完可增页。</a:t>
            </a:r>
            <a:r>
              <a:rPr lang="zh-CN" altLang="en-US" b="1" dirty="0"/>
              <a:t>提交上来请删掉此行文字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345436"/>
              </p:ext>
            </p:extLst>
          </p:nvPr>
        </p:nvGraphicFramePr>
        <p:xfrm>
          <a:off x="878889" y="1690607"/>
          <a:ext cx="7607886" cy="43646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36133"/>
                <a:gridCol w="466725"/>
                <a:gridCol w="2995103"/>
                <a:gridCol w="3209925"/>
              </a:tblGrid>
              <a:tr h="727435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任务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完成情况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岗位要求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工作协议书要求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 vMerge="1"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3" y="982497"/>
            <a:ext cx="47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三、学科建设任务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96649"/>
              </p:ext>
            </p:extLst>
          </p:nvPr>
        </p:nvGraphicFramePr>
        <p:xfrm>
          <a:off x="864092" y="1681082"/>
          <a:ext cx="7463162" cy="43646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2675"/>
                <a:gridCol w="3243168"/>
                <a:gridCol w="3767319"/>
              </a:tblGrid>
              <a:tr h="727435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工作协议书签定内容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完成情况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4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5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8889" y="6221611"/>
            <a:ext cx="71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注：</a:t>
            </a:r>
            <a:r>
              <a:rPr lang="zh-CN" altLang="en-US" b="1" dirty="0"/>
              <a:t>表格宽窄可调整，</a:t>
            </a:r>
            <a:r>
              <a:rPr lang="zh-CN" altLang="en-US" b="1" dirty="0" smtClean="0"/>
              <a:t>本页写不完可增页。</a:t>
            </a:r>
            <a:r>
              <a:rPr lang="zh-CN" altLang="en-US" b="1" dirty="0"/>
              <a:t>提交上来请删掉此行文字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2" y="982497"/>
            <a:ext cx="4632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四、人才培养任务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96649"/>
              </p:ext>
            </p:extLst>
          </p:nvPr>
        </p:nvGraphicFramePr>
        <p:xfrm>
          <a:off x="864092" y="1681082"/>
          <a:ext cx="7463162" cy="43646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2675"/>
                <a:gridCol w="3243168"/>
                <a:gridCol w="3767319"/>
              </a:tblGrid>
              <a:tr h="727435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工作协议书签定内容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完成情况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4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5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8889" y="6221611"/>
            <a:ext cx="71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注：</a:t>
            </a:r>
            <a:r>
              <a:rPr lang="zh-CN" altLang="en-US" b="1" dirty="0"/>
              <a:t>表格宽窄可调整，</a:t>
            </a:r>
            <a:r>
              <a:rPr lang="zh-CN" altLang="en-US" b="1" dirty="0" smtClean="0"/>
              <a:t>本页写不完可增页。</a:t>
            </a:r>
            <a:r>
              <a:rPr lang="zh-CN" altLang="en-US" b="1" dirty="0"/>
              <a:t>提交上来请删掉此行文字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3" y="982497"/>
            <a:ext cx="3150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五、其他任务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696649"/>
              </p:ext>
            </p:extLst>
          </p:nvPr>
        </p:nvGraphicFramePr>
        <p:xfrm>
          <a:off x="864092" y="1681082"/>
          <a:ext cx="7463162" cy="436461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2675"/>
                <a:gridCol w="3243168"/>
                <a:gridCol w="3767319"/>
              </a:tblGrid>
              <a:tr h="727435"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工作协议书签定内容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/>
                        <a:t>完成情况</a:t>
                      </a:r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1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2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3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4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  <a:tr h="727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smtClean="0"/>
                        <a:t>5</a:t>
                      </a:r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78889" y="6221611"/>
            <a:ext cx="7155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注：</a:t>
            </a:r>
            <a:r>
              <a:rPr lang="zh-CN" altLang="en-US" b="1" dirty="0"/>
              <a:t>表格宽窄可调整，</a:t>
            </a:r>
            <a:r>
              <a:rPr lang="zh-CN" altLang="en-US" b="1" dirty="0" smtClean="0"/>
              <a:t>本页写不完可增页。</a:t>
            </a:r>
            <a:r>
              <a:rPr lang="zh-CN" altLang="en-US" b="1" dirty="0"/>
              <a:t>提交上来请删掉此行文字</a:t>
            </a:r>
            <a:r>
              <a:rPr lang="zh-CN" altLang="en-US" b="1" dirty="0" smtClean="0"/>
              <a:t>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403" y="982497"/>
            <a:ext cx="3150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、自我评价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854" y="1567272"/>
            <a:ext cx="664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学科建设、团队建设、教书育人等方面的工作业绩、亮点</a:t>
            </a:r>
          </a:p>
        </p:txBody>
      </p:sp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221611"/>
            <a:ext cx="9144000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9" y="216505"/>
            <a:ext cx="3393668" cy="6363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2" name="TextBox 1031"/>
          <p:cNvSpPr txBox="1"/>
          <p:nvPr/>
        </p:nvSpPr>
        <p:spPr>
          <a:xfrm>
            <a:off x="427403" y="30386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上海工程技术大学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094" y="1024916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七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续聘期职业规划</a:t>
            </a:r>
          </a:p>
        </p:txBody>
      </p:sp>
      <p:sp>
        <p:nvSpPr>
          <p:cNvPr id="6" name="矩形 5"/>
          <p:cNvSpPr/>
          <p:nvPr/>
        </p:nvSpPr>
        <p:spPr>
          <a:xfrm>
            <a:off x="554854" y="1567272"/>
            <a:ext cx="664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下个聘期教学、科研、学科建设等方面的工作设想。</a:t>
            </a:r>
            <a:endParaRPr lang="zh-CN" altLang="en-US" dirty="0">
              <a:solidFill>
                <a:schemeClr val="accent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2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3153</TotalTime>
  <Words>415</Words>
  <Application>Microsoft Office PowerPoint</Application>
  <PresentationFormat>全屏显示(4:3)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Calibri</vt:lpstr>
      <vt:lpstr>黑体</vt:lpstr>
      <vt:lpstr>楷体_GB2312</vt:lpstr>
      <vt:lpstr>Times New Roman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User</cp:lastModifiedBy>
  <cp:revision>304</cp:revision>
  <cp:lastPrinted>2017-05-25T08:04:35Z</cp:lastPrinted>
  <dcterms:modified xsi:type="dcterms:W3CDTF">2018-05-16T02:29:00Z</dcterms:modified>
</cp:coreProperties>
</file>